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PY" dirty="0"/>
          </a:p>
        </p:txBody>
      </p:sp>
      <p:sp>
        <p:nvSpPr>
          <p:cNvPr id="5" name="4 Rectángulo"/>
          <p:cNvSpPr/>
          <p:nvPr/>
        </p:nvSpPr>
        <p:spPr>
          <a:xfrm>
            <a:off x="928662" y="1928802"/>
            <a:ext cx="2428892" cy="471490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Y" sz="1400" dirty="0" smtClean="0"/>
          </a:p>
          <a:p>
            <a:pPr algn="ctr"/>
            <a:r>
              <a:rPr lang="es-PY" sz="1400" dirty="0" smtClean="0"/>
              <a:t>Si concurre </a:t>
            </a:r>
          </a:p>
          <a:p>
            <a:pPr algn="ctr">
              <a:buFont typeface="Wingdings" pitchFamily="2" charset="2"/>
              <a:buChar char="v"/>
            </a:pPr>
            <a:r>
              <a:rPr lang="es-PY" sz="1400" dirty="0" smtClean="0"/>
              <a:t> Con hijos matrimoniales o extramatrimoniales, igual que a cada hijo </a:t>
            </a:r>
          </a:p>
          <a:p>
            <a:pPr algn="ctr">
              <a:buFont typeface="Wingdings" pitchFamily="2" charset="2"/>
              <a:buChar char="v"/>
            </a:pPr>
            <a:r>
              <a:rPr lang="es-PY" sz="1400" dirty="0" smtClean="0"/>
              <a:t>Con ambos padres del causante recibe la tercera parte</a:t>
            </a:r>
          </a:p>
          <a:p>
            <a:pPr algn="ctr">
              <a:buFont typeface="Wingdings" pitchFamily="2" charset="2"/>
              <a:buChar char="v"/>
            </a:pPr>
            <a:r>
              <a:rPr lang="es-PY" sz="1400" dirty="0" smtClean="0"/>
              <a:t>Si concurre con solo unos de los padres del causante, la mitad </a:t>
            </a:r>
          </a:p>
          <a:p>
            <a:pPr algn="ctr">
              <a:buFont typeface="Wingdings" pitchFamily="2" charset="2"/>
              <a:buChar char="v"/>
            </a:pPr>
            <a:r>
              <a:rPr lang="es-PY" sz="1400" dirty="0" smtClean="0"/>
              <a:t>Con otros ascendientes, la mitad (fallecido los padres del causante) </a:t>
            </a:r>
          </a:p>
          <a:p>
            <a:pPr algn="ctr">
              <a:buFont typeface="Wingdings" pitchFamily="2" charset="2"/>
              <a:buChar char="v"/>
            </a:pPr>
            <a:r>
              <a:rPr lang="es-PY" sz="1400" dirty="0" smtClean="0"/>
              <a:t>Sin descendientes ni ascendientes, la totalidad (excluye a los colaterales)</a:t>
            </a:r>
          </a:p>
          <a:p>
            <a:pPr algn="ctr">
              <a:buFont typeface="Wingdings" pitchFamily="2" charset="2"/>
              <a:buChar char="v"/>
            </a:pPr>
            <a:r>
              <a:rPr lang="es-PY" sz="1400" dirty="0" smtClean="0"/>
              <a:t> Sin hijos inclusive los adoptivos (en adopción plena) recoge la totalidad </a:t>
            </a:r>
            <a:endParaRPr lang="es-PY" sz="1400" dirty="0"/>
          </a:p>
        </p:txBody>
      </p:sp>
      <p:sp>
        <p:nvSpPr>
          <p:cNvPr id="6" name="5 Rectángulo"/>
          <p:cNvSpPr/>
          <p:nvPr/>
        </p:nvSpPr>
        <p:spPr>
          <a:xfrm>
            <a:off x="3428992" y="214290"/>
            <a:ext cx="1500198" cy="42862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Y" sz="1400" dirty="0" smtClean="0">
                <a:latin typeface="+mj-lt"/>
              </a:rPr>
              <a:t>CONYUGE</a:t>
            </a:r>
            <a:r>
              <a:rPr lang="es-PY" dirty="0" smtClean="0"/>
              <a:t> </a:t>
            </a:r>
            <a:endParaRPr lang="es-PY" dirty="0"/>
          </a:p>
        </p:txBody>
      </p:sp>
      <p:sp>
        <p:nvSpPr>
          <p:cNvPr id="7" name="6 Rectángulo"/>
          <p:cNvSpPr/>
          <p:nvPr/>
        </p:nvSpPr>
        <p:spPr>
          <a:xfrm>
            <a:off x="5214942" y="2143116"/>
            <a:ext cx="2500330" cy="34290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Y" sz="1600" dirty="0" smtClean="0">
                <a:latin typeface="+mj-lt"/>
              </a:rPr>
              <a:t>Si concurre </a:t>
            </a:r>
          </a:p>
          <a:p>
            <a:pPr algn="ctr">
              <a:buFont typeface="Wingdings" pitchFamily="2" charset="2"/>
              <a:buChar char="v"/>
            </a:pPr>
            <a:r>
              <a:rPr lang="es-PY" sz="1600" dirty="0" smtClean="0">
                <a:latin typeface="+mj-lt"/>
              </a:rPr>
              <a:t> Con ascendiente o descendiente no  recoge de los bienes gananciales</a:t>
            </a:r>
          </a:p>
          <a:p>
            <a:pPr algn="ctr">
              <a:buFont typeface="Wingdings" pitchFamily="2" charset="2"/>
              <a:buChar char="v"/>
            </a:pPr>
            <a:r>
              <a:rPr lang="es-PY" sz="1600" dirty="0" smtClean="0">
                <a:latin typeface="+mj-lt"/>
              </a:rPr>
              <a:t> Con ascendiente extramatrimonial recoge una ¼ parte de haber líquido gananciales (Ley n° 204/93) </a:t>
            </a:r>
          </a:p>
          <a:p>
            <a:pPr algn="ctr">
              <a:buFont typeface="Wingdings" pitchFamily="2" charset="2"/>
              <a:buChar char="v"/>
            </a:pPr>
            <a:r>
              <a:rPr lang="es-PY" sz="1600" dirty="0" smtClean="0">
                <a:latin typeface="+mj-lt"/>
              </a:rPr>
              <a:t> No recoge si concurre con hijos adoptivos </a:t>
            </a:r>
          </a:p>
          <a:p>
            <a:pPr algn="ctr"/>
            <a:endParaRPr lang="es-PY" sz="1600" dirty="0" smtClean="0"/>
          </a:p>
        </p:txBody>
      </p:sp>
      <p:sp>
        <p:nvSpPr>
          <p:cNvPr id="9" name="8 Rectángulo"/>
          <p:cNvSpPr/>
          <p:nvPr/>
        </p:nvSpPr>
        <p:spPr>
          <a:xfrm>
            <a:off x="1357290" y="1357298"/>
            <a:ext cx="1643074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Y" sz="1400" dirty="0" smtClean="0">
                <a:latin typeface="+mj-lt"/>
              </a:rPr>
              <a:t>Bienes Propios </a:t>
            </a:r>
            <a:endParaRPr lang="es-PY" sz="1400" dirty="0">
              <a:latin typeface="+mj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357818" y="1428736"/>
            <a:ext cx="2214578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Y" sz="1400" dirty="0" smtClean="0">
                <a:latin typeface="+mj-lt"/>
              </a:rPr>
              <a:t>Bienes Gananciales  </a:t>
            </a:r>
            <a:endParaRPr lang="es-PY" sz="1400" dirty="0">
              <a:latin typeface="+mj-lt"/>
            </a:endParaRPr>
          </a:p>
        </p:txBody>
      </p:sp>
      <p:sp>
        <p:nvSpPr>
          <p:cNvPr id="15" name="14 Flecha abajo"/>
          <p:cNvSpPr/>
          <p:nvPr/>
        </p:nvSpPr>
        <p:spPr>
          <a:xfrm rot="18953994">
            <a:off x="5086399" y="724785"/>
            <a:ext cx="400891" cy="408874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Y"/>
          </a:p>
        </p:txBody>
      </p:sp>
      <p:sp>
        <p:nvSpPr>
          <p:cNvPr id="16" name="15 Flecha abajo"/>
          <p:cNvSpPr/>
          <p:nvPr/>
        </p:nvSpPr>
        <p:spPr>
          <a:xfrm rot="2352056">
            <a:off x="2932546" y="733941"/>
            <a:ext cx="426711" cy="389457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4" name="3 Rectángulo"/>
          <p:cNvSpPr/>
          <p:nvPr/>
        </p:nvSpPr>
        <p:spPr>
          <a:xfrm>
            <a:off x="2857488" y="571480"/>
            <a:ext cx="2714644" cy="642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Y" dirty="0" smtClean="0">
                <a:latin typeface="+mj-lt"/>
              </a:rPr>
              <a:t>Sucesión Hijos Extramatrimoniales </a:t>
            </a:r>
            <a:endParaRPr lang="es-PY" dirty="0">
              <a:latin typeface="+mj-lt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571604" y="1928802"/>
            <a:ext cx="2286016" cy="25717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Y" dirty="0" smtClean="0">
                <a:latin typeface="+mj-lt"/>
              </a:rPr>
              <a:t>Bienes Propios </a:t>
            </a:r>
          </a:p>
          <a:p>
            <a:pPr algn="ctr">
              <a:buFont typeface="Wingdings" pitchFamily="2" charset="2"/>
              <a:buChar char="v"/>
            </a:pPr>
            <a:endParaRPr lang="es-PY" dirty="0" smtClean="0">
              <a:latin typeface="+mj-lt"/>
            </a:endParaRPr>
          </a:p>
          <a:p>
            <a:pPr algn="ctr">
              <a:buFont typeface="Wingdings" pitchFamily="2" charset="2"/>
              <a:buChar char="v"/>
            </a:pPr>
            <a:r>
              <a:rPr lang="es-PY" dirty="0" smtClean="0">
                <a:latin typeface="+mj-lt"/>
              </a:rPr>
              <a:t> Igual derecho a hijos matrimoniales </a:t>
            </a:r>
            <a:endParaRPr lang="es-PY" dirty="0">
              <a:latin typeface="+mj-lt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572000" y="1928802"/>
            <a:ext cx="2643206" cy="35719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Y" dirty="0" smtClean="0">
                <a:latin typeface="+mj-lt"/>
              </a:rPr>
              <a:t>Bienes Gananciales </a:t>
            </a:r>
          </a:p>
          <a:p>
            <a:pPr algn="ctr">
              <a:buFont typeface="Wingdings" pitchFamily="2" charset="2"/>
              <a:buChar char="v"/>
            </a:pPr>
            <a:endParaRPr lang="es-PY" dirty="0" smtClean="0">
              <a:latin typeface="+mj-lt"/>
            </a:endParaRPr>
          </a:p>
          <a:p>
            <a:pPr algn="ctr">
              <a:buFont typeface="Wingdings" pitchFamily="2" charset="2"/>
              <a:buChar char="v"/>
            </a:pPr>
            <a:r>
              <a:rPr lang="es-PY" dirty="0" smtClean="0">
                <a:latin typeface="+mj-lt"/>
              </a:rPr>
              <a:t> Mitad al de los hijos matrimoniales</a:t>
            </a:r>
          </a:p>
          <a:p>
            <a:pPr algn="ctr">
              <a:buFont typeface="Wingdings" pitchFamily="2" charset="2"/>
              <a:buChar char="v"/>
            </a:pPr>
            <a:r>
              <a:rPr lang="es-PY" dirty="0" smtClean="0">
                <a:latin typeface="+mj-lt"/>
              </a:rPr>
              <a:t> Total, menos 25 % asignado cónyuge supérstite </a:t>
            </a:r>
          </a:p>
        </p:txBody>
      </p:sp>
      <p:sp>
        <p:nvSpPr>
          <p:cNvPr id="11" name="10 Flecha abajo"/>
          <p:cNvSpPr/>
          <p:nvPr/>
        </p:nvSpPr>
        <p:spPr>
          <a:xfrm>
            <a:off x="5143504" y="1357298"/>
            <a:ext cx="357190" cy="35719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Y"/>
          </a:p>
        </p:txBody>
      </p:sp>
      <p:sp>
        <p:nvSpPr>
          <p:cNvPr id="12" name="11 Flecha abajo"/>
          <p:cNvSpPr/>
          <p:nvPr/>
        </p:nvSpPr>
        <p:spPr>
          <a:xfrm>
            <a:off x="3000364" y="1357298"/>
            <a:ext cx="357190" cy="35719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149</Words>
  <PresentationFormat>Presentación en pantalla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mirtha</dc:creator>
  <cp:lastModifiedBy>fdd</cp:lastModifiedBy>
  <cp:revision>3</cp:revision>
  <dcterms:created xsi:type="dcterms:W3CDTF">2013-05-30T03:44:26Z</dcterms:created>
  <dcterms:modified xsi:type="dcterms:W3CDTF">2013-06-07T22:47:56Z</dcterms:modified>
</cp:coreProperties>
</file>